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gunkhuu Mr. Enkhmunkh" initials="MME" lastIdx="2" clrIdx="0">
    <p:extLst>
      <p:ext uri="{19B8F6BF-5375-455C-9EA6-DF929625EA0E}">
        <p15:presenceInfo xmlns:p15="http://schemas.microsoft.com/office/powerpoint/2012/main" userId="Mungunkhuu Mr. Enkhmunk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EEEA-43C0-4DF8-9C15-CA50A81FA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C6F7E-DE31-407E-B36D-58E268C83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3B04B-BE98-41E2-9D52-1BBF9738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152-7475-420C-A8F3-CCF8F953F1A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65F22-2C56-449A-B7D9-1F4BC93F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E05A7-C17C-459B-8D0C-9C5C7F3D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1E85-0FD3-44F4-93D0-0E54067D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8B47-6E37-444F-8A71-FF1AF3BCC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0D32F-610F-4BC5-A4BE-B173D2E1D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E59B4-194A-4ADF-B353-BF12F73E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152-7475-420C-A8F3-CCF8F953F1A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C810E-2F6B-4EFF-8B13-67519B3C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D766C-B266-4A5A-9D99-7B86469D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1E85-0FD3-44F4-93D0-0E54067D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87561-9D26-443B-95DC-6492082D8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D0C4-2717-4B60-939A-F4EFC9803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5EAEE-567F-4126-8602-B715FE1E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152-7475-420C-A8F3-CCF8F953F1A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D0700-3324-4B72-9A2E-CEA35EF5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7109F-B710-4D07-886A-7ED1D8A8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1E85-0FD3-44F4-93D0-0E54067D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761A-3CA6-4800-BCE6-F78A2F84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6964A-3661-46CD-8FD4-514079FFA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BD802-369A-4CFF-B187-F757231C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152-7475-420C-A8F3-CCF8F953F1A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7CAA8-F220-4E07-9ED5-BF038FEC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079AD-5746-4BE8-AC3B-A4B3AB88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1E85-0FD3-44F4-93D0-0E54067D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DC0A-B022-41F8-9FEF-7E39AD58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9C9CD-E19B-43F8-818A-FCE1BF5CF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5F505-C09F-46AF-AAEF-BC1C5451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152-7475-420C-A8F3-CCF8F953F1A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7C63-6BE4-4199-AF8E-1F3F5BFF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3D571-069D-4D63-B575-62306F37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1E85-0FD3-44F4-93D0-0E54067D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2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1938-3313-44B1-803A-4828E9F1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5E324-1024-4588-A1F1-8C3CFCF04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0F96E-728C-4697-8D63-B517C04FC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1C5DD-BCB8-4223-943A-7718F779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152-7475-420C-A8F3-CCF8F953F1A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5624E-8111-49B8-8118-96FCD9CF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CDC2A-787C-4F9D-A994-33E5D225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1E85-0FD3-44F4-93D0-0E54067D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7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02FC-0B44-4DC5-B613-9FF53518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3ECB-1FEB-49C5-95E2-0B3B98FE3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4B9C6-7EE7-42A9-A3A5-DADD269E5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A0E68-60C7-44A9-8D75-5670D19A2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69FD8-573A-4412-AF23-8AE359881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A2ACBC-6B83-4111-93BA-7FB8C487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152-7475-420C-A8F3-CCF8F953F1A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0BCA47-431D-4973-A42A-E294F7CD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92221-9726-44C1-94C4-11DF6864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1E85-0FD3-44F4-93D0-0E54067D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C572-C806-4976-94A0-EF5AD9ED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029CF-0B11-4735-8ACF-B367940F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152-7475-420C-A8F3-CCF8F953F1A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419F1-37D9-46FF-B02A-F9505B69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07087-A266-41A6-98E4-2B0ED5C9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1E85-0FD3-44F4-93D0-0E54067D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41072-2F6E-4E37-BBB9-7D530E1A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152-7475-420C-A8F3-CCF8F953F1A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51610-FDE5-4645-AD35-E1300675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39E26-745F-4DC7-B5AC-BDB784A0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1E85-0FD3-44F4-93D0-0E54067D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66ED-7B06-456F-894A-389C478A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AD37-8CA3-4DC8-B9CB-D4DAD4752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1A414-C9CB-4F33-96A0-6D6D5F63A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1AEE0-147D-42AD-BC41-A285AC1F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152-7475-420C-A8F3-CCF8F953F1A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C171-0E83-4134-A722-29FCB980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CF476-C183-4D2B-9AC1-3063787F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1E85-0FD3-44F4-93D0-0E54067D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1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DEE5-4992-4869-BF2A-9669E4EF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4EF8-7A5E-45E0-8DB2-DE75D7BF7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36DBE-3106-40B3-B1CB-5BFE4E548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48DC2-3D76-4A02-93B1-18D9242D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152-7475-420C-A8F3-CCF8F953F1A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7656B-DD5B-4A47-A796-72D24DFA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6F7F2-5B5D-49A8-9DCD-194FD49C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1E85-0FD3-44F4-93D0-0E54067D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7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D00F6-F886-414B-939D-B1E4BE43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AEFED-5034-4E3B-8AEA-59D64481F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911FD-9FB2-4A49-BA6D-7DE5E4332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32152-7475-420C-A8F3-CCF8F953F1A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A87F5-EBC1-48C5-B558-0611DEFCF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8635-C956-4AAC-9F15-BBA7036EC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1E85-0FD3-44F4-93D0-0E54067D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FFAFF2-B041-40B0-B7FB-03BECC25D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30150"/>
              </p:ext>
            </p:extLst>
          </p:nvPr>
        </p:nvGraphicFramePr>
        <p:xfrm>
          <a:off x="1301238" y="939181"/>
          <a:ext cx="8546284" cy="5433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030">
                  <a:extLst>
                    <a:ext uri="{9D8B030D-6E8A-4147-A177-3AD203B41FA5}">
                      <a16:colId xmlns:a16="http://schemas.microsoft.com/office/drawing/2014/main" val="836142118"/>
                    </a:ext>
                  </a:extLst>
                </a:gridCol>
                <a:gridCol w="7091234">
                  <a:extLst>
                    <a:ext uri="{9D8B030D-6E8A-4147-A177-3AD203B41FA5}">
                      <a16:colId xmlns:a16="http://schemas.microsoft.com/office/drawing/2014/main" val="833272052"/>
                    </a:ext>
                  </a:extLst>
                </a:gridCol>
                <a:gridCol w="1025020">
                  <a:extLst>
                    <a:ext uri="{9D8B030D-6E8A-4147-A177-3AD203B41FA5}">
                      <a16:colId xmlns:a16="http://schemas.microsoft.com/office/drawing/2014/main" val="3060700388"/>
                    </a:ext>
                  </a:extLst>
                </a:gridCol>
              </a:tblGrid>
              <a:tr h="169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MV-000000 </a:t>
                      </a: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тусгай зөвшөөрлийн хуулбар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408797"/>
                  </a:ext>
                </a:extLst>
              </a:tr>
              <a:tr h="169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АНН гэрчилгээ хуулбар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462"/>
                  </a:ext>
                </a:extLst>
              </a:tr>
              <a:tr h="5908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Нөөц бүртгэсэн эрх бүхий албан тушаалтны шийдвэрийн хуулбар /0000 оны 00 дугаар сарын 00-ны өдрийн дугаар 000 тушаал/, Эрдэс баялгийн мэргэжлийн зөвлөлийн дүгнэлтийн хуулбар /0000 оны 00 дугаар сарын 00-ны өдрийн ХХ-00-00 тоот/,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85732"/>
                  </a:ext>
                </a:extLst>
              </a:tr>
              <a:tr h="290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mn-M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Тайлангийн баримт материалын зураг дээр тусгай зөвшөөрлийн хилийг буулгах 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Геодези, зураг зүйн үйлдвэрлэл, үйлчилгээ эрхлэх эрх бүхий компанийн гэрчилгээ, тусгай зөвшөөрлийн хуулбар эсвэл Геодези,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маркшейдрийн зөвлөх инженерийн сертификатын хуулбар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822196"/>
                  </a:ext>
                </a:extLst>
              </a:tr>
              <a:tr h="169414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         ТАЙЛАН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328828"/>
                  </a:ext>
                </a:extLst>
              </a:tr>
              <a:tr h="169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1.5.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0001 дугаар тайлан: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405016"/>
                  </a:ext>
                </a:extLst>
              </a:tr>
              <a:tr h="169414"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Тайлангийн нүүр</a:t>
                      </a:r>
                      <a:endParaRPr lang="en-US" dirty="0"/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07666"/>
                  </a:ext>
                </a:extLst>
              </a:tr>
              <a:tr h="169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Тайлангийн талбайн хэмжээ км2</a:t>
                      </a:r>
                      <a:endParaRPr lang="en-US" dirty="0"/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67217"/>
                  </a:ext>
                </a:extLst>
              </a:tr>
              <a:tr h="169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Тайлан хүлээн авах тухай - /тушаал/</a:t>
                      </a:r>
                      <a:endParaRPr lang="en-US" dirty="0"/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00061"/>
                  </a:ext>
                </a:extLst>
              </a:tr>
              <a:tr h="169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Тайланд хийгдсэн ажлын хэмжээ</a:t>
                      </a:r>
                      <a:endParaRPr lang="en-US" dirty="0"/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9410"/>
                  </a:ext>
                </a:extLst>
              </a:tr>
              <a:tr h="169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Тайланд зарцуулсан төсвийн зардал</a:t>
                      </a:r>
                      <a:endParaRPr lang="en-US" sz="1100" dirty="0"/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338452"/>
                  </a:ext>
                </a:extLst>
              </a:tr>
              <a:tr h="6439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Тайлангийн баримт материалын зураг дээр </a:t>
                      </a:r>
                      <a:r>
                        <a:rPr lang="mn-M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тусгай зөвшөөрлийн 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хилийг буулгах эрх бүхий компаниар баталгаажуулсан зураг.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mn-MN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ArcGIS 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 дээр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JOTIP 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өргөтгөлтэй холболт хийж зургийг файлаар /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cd/-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 хуулж 1 хувь хүлээлгэн өгнө. </a:t>
                      </a:r>
                      <a:endParaRPr lang="en-US" sz="1100" dirty="0"/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85045"/>
                  </a:ext>
                </a:extLst>
              </a:tr>
              <a:tr h="169414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841863"/>
                  </a:ext>
                </a:extLst>
              </a:tr>
              <a:tr h="169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1.5.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0002 дугаар тайлан: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80926"/>
                  </a:ext>
                </a:extLst>
              </a:tr>
              <a:tr h="169414"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Тайлангийн нүүр</a:t>
                      </a:r>
                      <a:endParaRPr lang="en-US" dirty="0"/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13451"/>
                  </a:ext>
                </a:extLst>
              </a:tr>
              <a:tr h="169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Тайлангийн талбайн хэмжээ км2</a:t>
                      </a:r>
                      <a:endParaRPr lang="en-US" dirty="0"/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96407"/>
                  </a:ext>
                </a:extLst>
              </a:tr>
              <a:tr h="169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Тайлан хүлээн авах тухай - /тушаал/</a:t>
                      </a:r>
                      <a:endParaRPr lang="en-US" dirty="0"/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350885"/>
                  </a:ext>
                </a:extLst>
              </a:tr>
              <a:tr h="169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Тайланд хийгдсэн ажлын хэмжээ</a:t>
                      </a:r>
                      <a:endParaRPr lang="en-US" dirty="0"/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028549"/>
                  </a:ext>
                </a:extLst>
              </a:tr>
              <a:tr h="169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Тайланд зарцуулсан төсвийн зардал</a:t>
                      </a:r>
                      <a:endParaRPr lang="en-US" sz="1100" dirty="0"/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054295"/>
                  </a:ext>
                </a:extLst>
              </a:tr>
              <a:tr h="6439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Тайлангийн баримт материалын зураг дээр </a:t>
                      </a:r>
                      <a:r>
                        <a:rPr lang="mn-M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тусгай зөвшөөрлийн 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хилийг буулгах эрх бүхий компаниар баталгаажуулсан зураг.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ArcgGIS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 дээр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JOTIP 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өргөтгөлтэй холболт хийж зургийг файлаар /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cd/-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 хуулж 1 хувь хүлээлгэн өгнө. </a:t>
                      </a:r>
                      <a:endParaRPr lang="en-US" dirty="0"/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608132"/>
                  </a:ext>
                </a:extLst>
              </a:tr>
              <a:tr h="169414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367" marR="493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805259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BCB829ED-D229-47B8-B88C-A5F7F4350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658" y="-133896"/>
            <a:ext cx="840144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altLang="en-US" sz="12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 төсвөөс хайгуулын ажилд гаргасан зардлын нөхөн төлбөрийн хэмжээг тооцоолоход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шаардагдах баримт материалын бүрдүүлэлт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MV-000000 </a:t>
            </a:r>
            <a:r>
              <a:rPr kumimoji="0" lang="mn-MN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АТЗ-н талбайд Улсын төсвийн хөрөнгөөр гүйцэтгэсэн нарийвчилсан эрэл, эрэл-үнэлгээний, эрэл хайгуулын ажлын нөхөн төлбөрийн зардлыг тооцуулах тайлангийн дугаар жагсаалтыг гаргасан. Үүнд: </a:t>
            </a:r>
            <a:endParaRPr kumimoji="0" lang="mn-MN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9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825C-98A4-4D9E-A598-8FB1D72E5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" y="136835"/>
            <a:ext cx="11029950" cy="62526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mn-M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Тайлангийн зураг </a:t>
            </a:r>
            <a:b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mn-MN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Хайгуулын ажлын үр дүнгийн тайлангийн БАРИМТ МАТЕРИАЛЫН хавсралт зургуудыг</a:t>
            </a:r>
            <a:br>
              <a:rPr lang="mn-MN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mn-MN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А4 хэмжээтэй нугалж эвхэн, хамгаалалтын хавтсанд хийнэ. </a:t>
            </a:r>
            <a:endParaRPr lang="en-US" sz="12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DC37825-4702-413A-B50D-C4DFD56DC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3590"/>
              </p:ext>
            </p:extLst>
          </p:nvPr>
        </p:nvGraphicFramePr>
        <p:xfrm>
          <a:off x="3705224" y="1019175"/>
          <a:ext cx="4895851" cy="559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851">
                  <a:extLst>
                    <a:ext uri="{9D8B030D-6E8A-4147-A177-3AD203B41FA5}">
                      <a16:colId xmlns:a16="http://schemas.microsoft.com/office/drawing/2014/main" val="2446276679"/>
                    </a:ext>
                  </a:extLst>
                </a:gridCol>
              </a:tblGrid>
              <a:tr h="5591175"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00FFFF"/>
                        </a:highlight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5223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F1D1384-BC0E-48E7-AC4D-E273555A3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98" y="1080559"/>
            <a:ext cx="4762501" cy="546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B5744E-A966-4950-B392-E3F3C128660C}"/>
              </a:ext>
            </a:extLst>
          </p:cNvPr>
          <p:cNvSpPr txBox="1"/>
          <p:nvPr/>
        </p:nvSpPr>
        <p:spPr>
          <a:xfrm>
            <a:off x="1568335" y="1326446"/>
            <a:ext cx="193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Газарзүйн солбицлоор оруулах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66BECA-3ACF-488E-993D-552501743981}"/>
              </a:ext>
            </a:extLst>
          </p:cNvPr>
          <p:cNvCxnSpPr>
            <a:cxnSpLocks/>
          </p:cNvCxnSpPr>
          <p:nvPr/>
        </p:nvCxnSpPr>
        <p:spPr>
          <a:xfrm>
            <a:off x="3191175" y="1551166"/>
            <a:ext cx="589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45C07D5-CB41-472C-B948-3C57C9A23EB9}"/>
              </a:ext>
            </a:extLst>
          </p:cNvPr>
          <p:cNvSpPr txBox="1"/>
          <p:nvPr/>
        </p:nvSpPr>
        <p:spPr>
          <a:xfrm>
            <a:off x="8944495" y="1169086"/>
            <a:ext cx="167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Тайлангийн таних тэмдэг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томоор оруулах 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5CBA0C-D46E-4920-83E6-DA26FEF7C56B}"/>
              </a:ext>
            </a:extLst>
          </p:cNvPr>
          <p:cNvCxnSpPr>
            <a:cxnSpLocks/>
          </p:cNvCxnSpPr>
          <p:nvPr/>
        </p:nvCxnSpPr>
        <p:spPr>
          <a:xfrm flipV="1">
            <a:off x="7821324" y="1446070"/>
            <a:ext cx="1123171" cy="415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D44FC4-E02B-46E5-BBE7-A50CC9D55762}"/>
              </a:ext>
            </a:extLst>
          </p:cNvPr>
          <p:cNvSpPr txBox="1"/>
          <p:nvPr/>
        </p:nvSpPr>
        <p:spPr>
          <a:xfrm>
            <a:off x="9013297" y="5844224"/>
            <a:ext cx="193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Булангийн хүснэгт оруулах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B96229-EC64-4477-9332-ED4B93D0A15C}"/>
              </a:ext>
            </a:extLst>
          </p:cNvPr>
          <p:cNvCxnSpPr>
            <a:cxnSpLocks/>
          </p:cNvCxnSpPr>
          <p:nvPr/>
        </p:nvCxnSpPr>
        <p:spPr>
          <a:xfrm flipV="1">
            <a:off x="8532019" y="5990093"/>
            <a:ext cx="412476" cy="169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12EA79-B7C5-406E-B911-DFAF6B0D6608}"/>
              </a:ext>
            </a:extLst>
          </p:cNvPr>
          <p:cNvSpPr txBox="1"/>
          <p:nvPr/>
        </p:nvSpPr>
        <p:spPr>
          <a:xfrm>
            <a:off x="9013297" y="4523497"/>
            <a:ext cx="2364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Газарзүйн солбицлоор Тусгай зөвшөөрлийн хилийг бүрэн багтаасан 4 цэгээс бүрдэх координатыг оруулах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95F772-64B6-4506-B7D7-AF9C83CC7E65}"/>
              </a:ext>
            </a:extLst>
          </p:cNvPr>
          <p:cNvCxnSpPr>
            <a:cxnSpLocks/>
          </p:cNvCxnSpPr>
          <p:nvPr/>
        </p:nvCxnSpPr>
        <p:spPr>
          <a:xfrm flipV="1">
            <a:off x="8191500" y="5026986"/>
            <a:ext cx="821797" cy="430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7639D6E-A11F-4F54-89A3-01DCEEB65745}"/>
              </a:ext>
            </a:extLst>
          </p:cNvPr>
          <p:cNvSpPr txBox="1"/>
          <p:nvPr/>
        </p:nvSpPr>
        <p:spPr>
          <a:xfrm>
            <a:off x="8989293" y="3746708"/>
            <a:ext cx="236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Байршил зүй, Тайлангийн хамрах хүрээ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5AC204-7AD4-4F59-ACFE-35BBD97FB513}"/>
              </a:ext>
            </a:extLst>
          </p:cNvPr>
          <p:cNvCxnSpPr>
            <a:cxnSpLocks/>
          </p:cNvCxnSpPr>
          <p:nvPr/>
        </p:nvCxnSpPr>
        <p:spPr>
          <a:xfrm flipV="1">
            <a:off x="8122698" y="4039985"/>
            <a:ext cx="821797" cy="349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77F276E-5E1D-4719-A8EC-967536469DF6}"/>
              </a:ext>
            </a:extLst>
          </p:cNvPr>
          <p:cNvSpPr txBox="1"/>
          <p:nvPr/>
        </p:nvSpPr>
        <p:spPr>
          <a:xfrm>
            <a:off x="1458188" y="5815818"/>
            <a:ext cx="193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Зургийн таних тэмдэг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2F2A9A-902C-46AB-A937-296A63DC5859}"/>
              </a:ext>
            </a:extLst>
          </p:cNvPr>
          <p:cNvCxnSpPr>
            <a:cxnSpLocks/>
          </p:cNvCxnSpPr>
          <p:nvPr/>
        </p:nvCxnSpPr>
        <p:spPr>
          <a:xfrm>
            <a:off x="3176153" y="6000483"/>
            <a:ext cx="1748272" cy="184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9B6AE0E-1CD5-4DF7-9C0F-314D25DC4E11}"/>
              </a:ext>
            </a:extLst>
          </p:cNvPr>
          <p:cNvSpPr txBox="1"/>
          <p:nvPr/>
        </p:nvSpPr>
        <p:spPr>
          <a:xfrm>
            <a:off x="1480378" y="3217356"/>
            <a:ext cx="193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Тайлангийн зургийг бүтнээр нь багтааж оруулах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0C56F3-7D7C-4164-83F2-E0B079EC7D14}"/>
              </a:ext>
            </a:extLst>
          </p:cNvPr>
          <p:cNvSpPr txBox="1"/>
          <p:nvPr/>
        </p:nvSpPr>
        <p:spPr>
          <a:xfrm>
            <a:off x="4176286" y="772868"/>
            <a:ext cx="420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Зургийн дээд хэсэгт тухайн тайлангийн гарчиг оруулах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EEB245-5271-45EE-A6E8-F017FAE14249}"/>
              </a:ext>
            </a:extLst>
          </p:cNvPr>
          <p:cNvCxnSpPr>
            <a:cxnSpLocks/>
          </p:cNvCxnSpPr>
          <p:nvPr/>
        </p:nvCxnSpPr>
        <p:spPr>
          <a:xfrm>
            <a:off x="2955563" y="3510532"/>
            <a:ext cx="916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22E07BD-AAA7-4E18-80B5-74C918CBB89E}"/>
              </a:ext>
            </a:extLst>
          </p:cNvPr>
          <p:cNvSpPr txBox="1"/>
          <p:nvPr/>
        </p:nvSpPr>
        <p:spPr>
          <a:xfrm>
            <a:off x="8944495" y="2554420"/>
            <a:ext cx="193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Тусгай зөвшөөрлийн талбайг буулгах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DB2E08-6FA0-4821-8688-760A778DC2FE}"/>
              </a:ext>
            </a:extLst>
          </p:cNvPr>
          <p:cNvCxnSpPr>
            <a:cxnSpLocks/>
          </p:cNvCxnSpPr>
          <p:nvPr/>
        </p:nvCxnSpPr>
        <p:spPr>
          <a:xfrm flipV="1">
            <a:off x="6696075" y="2818015"/>
            <a:ext cx="2248420" cy="882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390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358</Words>
  <Application>Microsoft Office PowerPoint</Application>
  <PresentationFormat>Widescreen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Тайлангийн зураг  Хайгуулын ажлын үр дүнгийн тайлангийн БАРИМТ МАТЕРИАЛЫН хавсралт зургуудыг  А4 хэмжээтэй нугалж эвхэн, хамгаалалтын хавтсанд хийнэ.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Mungunkhuu Mr. Enkhmunkh</dc:creator>
  <cp:lastModifiedBy>Mungunkhuu Mr. Enkhmunkh</cp:lastModifiedBy>
  <cp:revision>19</cp:revision>
  <dcterms:created xsi:type="dcterms:W3CDTF">2024-08-20T08:49:43Z</dcterms:created>
  <dcterms:modified xsi:type="dcterms:W3CDTF">2024-08-28T04:38:02Z</dcterms:modified>
</cp:coreProperties>
</file>